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8" r:id="rId7"/>
    <p:sldId id="509" r:id="rId8"/>
    <p:sldId id="511" r:id="rId9"/>
    <p:sldId id="512"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73" d="100"/>
          <a:sy n="73" d="100"/>
        </p:scale>
        <p:origin x="528"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15/06/2024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15/06/2024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FGFERNAN/TaskMasterPro/blob/main/trim01/08_delimitacion/cronograma%20proyecto%20taskmaster.xlsx" TargetMode="Externa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Uso%20Extendido%20Unidos.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Diagrama_Casos_Uso_TaskMaster_Pro.pdf"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0" Type="http://schemas.openxmlformats.org/officeDocument/2006/relationships/image" Target="../media/image6.png"/><Relationship Id="rId4" Type="http://schemas.openxmlformats.org/officeDocument/2006/relationships/hyperlink" Target="https://github.com/FGFERNAN/TaskMasterPro/blob/main/trim01/03_tecnicas_recoleccion/Tecnicas%20de%20recolecci%C3%B3n.pdf" TargetMode="External"/><Relationship Id="rId9" Type="http://schemas.openxmlformats.org/officeDocument/2006/relationships/hyperlink" Target="https://github.com/FGFERNAN/TaskMasterPro/blob/main/trim01/06_prototipo_aplicacion/TaskMaster.pdf"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smtClean="0">
                <a:solidFill>
                  <a:schemeClr val="tx1">
                    <a:lumMod val="75000"/>
                    <a:lumOff val="25000"/>
                  </a:schemeClr>
                </a:solidFill>
                <a:latin typeface="Work Sans" pitchFamily="2" charset="77"/>
              </a:rPr>
              <a:t>TaskMaster</a:t>
            </a:r>
            <a:r>
              <a:rPr lang="es-ES" sz="3600" b="1" dirty="0" smtClean="0">
                <a:solidFill>
                  <a:schemeClr val="tx1">
                    <a:lumMod val="75000"/>
                    <a:lumOff val="25000"/>
                  </a:schemeClr>
                </a:solidFill>
                <a:latin typeface="Work Sans" pitchFamily="2" charset="77"/>
              </a:rPr>
              <a:t/>
            </a:r>
            <a:br>
              <a:rPr lang="es-ES" sz="3600" b="1" dirty="0" smtClean="0">
                <a:solidFill>
                  <a:schemeClr val="tx1">
                    <a:lumMod val="75000"/>
                    <a:lumOff val="25000"/>
                  </a:schemeClr>
                </a:solidFill>
                <a:latin typeface="Work Sans" pitchFamily="2" charset="77"/>
              </a:rPr>
            </a:br>
            <a:r>
              <a:rPr lang="es-ES" sz="4800" b="1" dirty="0" smtClean="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264" y="2551837"/>
            <a:ext cx="4118313" cy="15649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spTree>
    <p:extLst>
      <p:ext uri="{BB962C8B-B14F-4D97-AF65-F5344CB8AC3E}">
        <p14:creationId xmlns:p14="http://schemas.microsoft.com/office/powerpoint/2010/main" val="307961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pic>
        <p:nvPicPr>
          <p:cNvPr id="3" name="Imagen 2">
            <a:hlinkClick r:id="rId2"/>
          </p:cNvPr>
          <p:cNvPicPr>
            <a:picLocks noChangeAspect="1"/>
          </p:cNvPicPr>
          <p:nvPr/>
        </p:nvPicPr>
        <p:blipFill>
          <a:blip r:embed="rId3"/>
          <a:stretch>
            <a:fillRect/>
          </a:stretch>
        </p:blipFill>
        <p:spPr>
          <a:xfrm>
            <a:off x="1064389" y="2086943"/>
            <a:ext cx="10099479" cy="3580724"/>
          </a:xfrm>
          <a:prstGeom prst="rect">
            <a:avLst/>
          </a:prstGeom>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838266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a:t>
            </a:r>
            <a:r>
              <a:rPr lang="es-ES" sz="1400" dirty="0">
                <a:latin typeface="Work Sans Light" pitchFamily="2" charset="77"/>
                <a:hlinkClick r:id="rId3"/>
              </a:rPr>
              <a:t>Proyecto </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4"/>
              </a:rPr>
              <a:t>Levantamiento </a:t>
            </a:r>
            <a:r>
              <a:rPr lang="es-ES" sz="1400" dirty="0">
                <a:latin typeface="Work Sans Light" pitchFamily="2" charset="77"/>
                <a:hlinkClick r:id="rId4"/>
              </a:rPr>
              <a:t>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8"/>
              </a:rPr>
              <a:t>Casos de Uso Extendido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a:t>
            </a:r>
            <a:r>
              <a:rPr lang="es-MX" sz="1400" dirty="0" smtClean="0">
                <a:latin typeface="Work Sans Light" pitchFamily="2" charset="77"/>
              </a:rPr>
              <a:t>– Servidor Local</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a:t>
            </a:r>
            <a:r>
              <a:rPr lang="es-MX" sz="1400" dirty="0" smtClean="0">
                <a:latin typeface="Work Sans Light" pitchFamily="2" charset="77"/>
              </a:rPr>
              <a:t>Pruebas</a:t>
            </a: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a:t>
            </a:r>
            <a:r>
              <a:rPr lang="es-MX" sz="1400" dirty="0" smtClean="0">
                <a:latin typeface="Work Sans Light" pitchFamily="2" charset="77"/>
              </a:rPr>
              <a:t>BBDD</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smtClean="0">
                  <a:solidFill>
                    <a:srgbClr val="38AA00"/>
                  </a:solidFill>
                  <a:latin typeface="Work Sans Light" pitchFamily="2" charset="77"/>
                </a:rPr>
                <a:t>Quinto </a:t>
              </a:r>
              <a:r>
                <a:rPr lang="es-CO" sz="1800" b="1" dirty="0">
                  <a:solidFill>
                    <a:srgbClr val="38AA00"/>
                  </a:solidFill>
                  <a:latin typeface="Work Sans Light" pitchFamily="2" charset="77"/>
                </a:rPr>
                <a:t>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a:t>
            </a:r>
            <a:r>
              <a:rPr lang="es-MX" sz="1400" smtClean="0">
                <a:latin typeface="Work Sans Light" pitchFamily="2" charset="77"/>
              </a:rPr>
              <a:t>– Servidor </a:t>
            </a:r>
            <a:r>
              <a:rPr lang="es-MX" sz="1400" dirty="0" smtClean="0">
                <a:latin typeface="Work Sans Light" pitchFamily="2" charset="77"/>
              </a:rPr>
              <a:t>Externo</a:t>
            </a:r>
            <a:endParaRPr lang="es-MX" sz="1400" dirty="0">
              <a:latin typeface="Work Sans Light" pitchFamily="2" charset="77"/>
            </a:endParaRPr>
          </a:p>
        </p:txBody>
      </p:sp>
      <p:pic>
        <p:nvPicPr>
          <p:cNvPr id="26" name="Imagen 2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TaskMaster Pro</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077218"/>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Garcia Salazar Johan Felipe</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Garzón Perea Andrés Julián</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1600" dirty="0" smtClean="0">
                <a:solidFill>
                  <a:schemeClr val="bg1"/>
                </a:solidFill>
                <a:effectLst>
                  <a:outerShdw blurRad="38100" dist="38100" dir="2700000" algn="tl">
                    <a:srgbClr val="000000">
                      <a:alpha val="43137"/>
                    </a:srgbClr>
                  </a:outerShdw>
                </a:effectLst>
                <a:latin typeface="Work Sans Light" pitchFamily="2" charset="77"/>
              </a:rPr>
            </a:br>
            <a:r>
              <a:rPr lang="es-ES" sz="1600" dirty="0" smtClean="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10" y="1082874"/>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10" y="835251"/>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822960" y="1587516"/>
            <a:ext cx="4177304" cy="5262979"/>
          </a:xfrm>
          <a:prstGeom prst="rect">
            <a:avLst/>
          </a:prstGeom>
          <a:noFill/>
        </p:spPr>
        <p:txBody>
          <a:bodyPr wrap="square" rtlCol="0">
            <a:spAutoFit/>
          </a:bodyPr>
          <a:lstStyle/>
          <a:p>
            <a:r>
              <a:rPr lang="es-MX" sz="1600"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err="1" smtClean="0">
                <a:solidFill>
                  <a:schemeClr val="bg1"/>
                </a:solidFill>
                <a:latin typeface="Work Sans Medium" pitchFamily="2" charset="77"/>
              </a:rPr>
              <a:t>TaskMaster</a:t>
            </a:r>
            <a:r>
              <a:rPr lang="es-CO" dirty="0" smtClean="0">
                <a:solidFill>
                  <a:schemeClr val="bg1"/>
                </a:solidFill>
                <a:latin typeface="Work Sans Medium" pitchFamily="2" charset="77"/>
              </a:rPr>
              <a:t> Pro</a:t>
            </a:r>
            <a:endParaRPr lang="es-CO" dirty="0">
              <a:solidFill>
                <a:schemeClr val="bg1"/>
              </a:solidFill>
              <a:latin typeface="Work Sans Medium"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784173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37" y="3108279"/>
            <a:ext cx="4132634" cy="15704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Imagen 7"/>
          <p:cNvPicPr>
            <a:picLocks noChangeAspect="1" noChangeArrowheads="1"/>
          </p:cNvPicPr>
          <p:nvPr/>
        </p:nvPicPr>
        <p:blipFill>
          <a:blip r:embed="rId4">
            <a:extLst>
              <a:ext uri="{28A0092B-C50C-407E-A947-70E740481C1C}">
                <a14:useLocalDpi xmlns:a14="http://schemas.microsoft.com/office/drawing/2010/main" val="0"/>
              </a:ext>
            </a:extLst>
          </a:blip>
          <a:srcRect l="88753" t="-3394" b="-2"/>
          <a:stretch>
            <a:fillRect/>
          </a:stretch>
        </p:blipFill>
        <p:spPr bwMode="auto">
          <a:xfrm>
            <a:off x="5006037" y="2967649"/>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2048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932441"/>
            <a:ext cx="11447293" cy="2554545"/>
          </a:xfrm>
          <a:prstGeom prst="rect">
            <a:avLst/>
          </a:prstGeom>
          <a:noFill/>
        </p:spPr>
        <p:txBody>
          <a:bodyPr wrap="square" rtlCol="0">
            <a:spAutoFit/>
          </a:bodyPr>
          <a:lstStyle/>
          <a:p>
            <a:r>
              <a:rPr lang="es-MX" sz="1600" dirty="0">
                <a:latin typeface="Work Sans Light" pitchFamily="2" charset="77"/>
              </a:rPr>
              <a:t>La empresa SENA es una organización educativa que ofrece formación gratuita con programas técnicos, tecnológicos y complementarios.</a:t>
            </a:r>
          </a:p>
          <a:p>
            <a:endParaRPr lang="es-MX" sz="1600" dirty="0">
              <a:latin typeface="Work Sans Light" pitchFamily="2" charset="77"/>
            </a:endParaRPr>
          </a:p>
          <a:p>
            <a:r>
              <a:rPr lang="es-MX" sz="1600" dirty="0">
                <a:latin typeface="Work Sans Light" pitchFamily="2" charset="77"/>
              </a:rPr>
              <a:t>A partir de las actividades de levantamiento de información realizada en esta organización, se obtuvo como resultado la identificación de una problemática por la ineficiencia en la ejecución de proyectos formativos grupales, debido a que la forma de organizar, repartir, entregar y monitorear los avances de las actividades o entregables de este proyecto no es óptima y puede causar retraso en los resultados o el no cumplimiento de objetivos propuestos.</a:t>
            </a:r>
          </a:p>
          <a:p>
            <a:endParaRPr lang="es-MX" sz="1600" dirty="0">
              <a:latin typeface="Work Sans Light" pitchFamily="2" charset="77"/>
            </a:endParaRPr>
          </a:p>
          <a:p>
            <a:r>
              <a:rPr lang="es-MX" sz="1600" dirty="0">
                <a:latin typeface="Work Sans Light" pitchFamily="2" charset="77"/>
              </a:rPr>
              <a:t>En los aprendices del SENA, ¿Cómo afecta el uso de una herramienta especializada al desarrollo de un proyecto eficiente?</a:t>
            </a:r>
          </a:p>
          <a:p>
            <a:endParaRPr lang="es-MX" sz="1600" dirty="0">
              <a:latin typeface="Work Sans Light" pitchFamily="2" charset="77"/>
            </a:endParaRPr>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077218"/>
          </a:xfrm>
          <a:prstGeom prst="rect">
            <a:avLst/>
          </a:prstGeom>
          <a:noFill/>
        </p:spPr>
        <p:txBody>
          <a:bodyPr wrap="square" rtlCol="0">
            <a:spAutoFit/>
          </a:bodyPr>
          <a:lstStyle/>
          <a:p>
            <a:r>
              <a:rPr lang="es-MX" sz="1600" dirty="0">
                <a:latin typeface="Work Sans Light" pitchFamily="2" charset="77"/>
              </a:rPr>
              <a:t>Desarrollar un sistema de información web de gestión de proyectos y actividades para el seguimiento, apoyo y desarrollo de proyectos formativos eficientes de los aprendices del SENA.</a:t>
            </a:r>
            <a:endParaRPr lang="es-CO" sz="1600"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554545"/>
          </a:xfrm>
          <a:prstGeom prst="rect">
            <a:avLst/>
          </a:prstGeom>
          <a:noFill/>
        </p:spPr>
        <p:txBody>
          <a:bodyPr wrap="square" rtlCol="0">
            <a:spAutoFit/>
          </a:bodyPr>
          <a:lstStyle/>
          <a:p>
            <a:pPr marL="285750" indent="-285750">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usuarios y roles de la empresa SENA.</a:t>
            </a:r>
          </a:p>
          <a:p>
            <a:pPr marL="285750" indent="-285750">
              <a:buFont typeface="Arial" panose="020B0604020202020204" pitchFamily="34" charset="0"/>
              <a:buChar char="•"/>
            </a:pPr>
            <a:r>
              <a:rPr lang="es-MX" sz="1600" dirty="0" smtClean="0">
                <a:latin typeface="Work Sans Light" pitchFamily="2" charset="77"/>
              </a:rPr>
              <a:t>Implementar </a:t>
            </a:r>
            <a:r>
              <a:rPr lang="es-MX" sz="1600" dirty="0">
                <a:latin typeface="Work Sans Light" pitchFamily="2" charset="77"/>
              </a:rPr>
              <a:t>funcionalidades básicas de gestión de proyectos.</a:t>
            </a:r>
          </a:p>
          <a:p>
            <a:pPr marL="285750" indent="-285750">
              <a:buFont typeface="Arial" panose="020B0604020202020204" pitchFamily="34" charset="0"/>
              <a:buChar char="•"/>
            </a:pPr>
            <a:r>
              <a:rPr lang="es-MX" sz="1600" dirty="0" smtClean="0">
                <a:latin typeface="Work Sans Light" pitchFamily="2" charset="77"/>
              </a:rPr>
              <a:t>Optimizar </a:t>
            </a:r>
            <a:r>
              <a:rPr lang="es-MX" sz="1600" dirty="0">
                <a:latin typeface="Work Sans Light" pitchFamily="2" charset="77"/>
              </a:rPr>
              <a:t>la gestión de tareas de los proyectos de la empresa SENA.</a:t>
            </a:r>
          </a:p>
          <a:p>
            <a:pPr marL="285750" indent="-285750">
              <a:buFont typeface="Arial" panose="020B0604020202020204" pitchFamily="34" charset="0"/>
              <a:buChar char="•"/>
            </a:pPr>
            <a:r>
              <a:rPr lang="es-MX" sz="1600" dirty="0" smtClean="0">
                <a:latin typeface="Work Sans Light" pitchFamily="2" charset="77"/>
              </a:rPr>
              <a:t>Facilitar </a:t>
            </a:r>
            <a:r>
              <a:rPr lang="es-MX" sz="1600" dirty="0">
                <a:latin typeface="Work Sans Light" pitchFamily="2" charset="77"/>
              </a:rPr>
              <a:t>la comunicación y colaboración de la empresa SENA.</a:t>
            </a:r>
          </a:p>
          <a:p>
            <a:pPr marL="285750" indent="-285750">
              <a:buFont typeface="Arial" panose="020B0604020202020204" pitchFamily="34" charset="0"/>
              <a:buChar char="•"/>
            </a:pPr>
            <a:r>
              <a:rPr lang="es-MX" sz="1600" dirty="0" smtClean="0">
                <a:latin typeface="Work Sans Light" pitchFamily="2" charset="77"/>
              </a:rPr>
              <a:t>Registrar </a:t>
            </a:r>
            <a:r>
              <a:rPr lang="es-MX" sz="1600" dirty="0">
                <a:latin typeface="Work Sans Light" pitchFamily="2" charset="77"/>
              </a:rPr>
              <a:t>y reportar los tiempos dedicados a tareas y proyectos.</a:t>
            </a:r>
          </a:p>
          <a:p>
            <a:pPr marL="285750" indent="-285750">
              <a:buFont typeface="Arial" panose="020B0604020202020204" pitchFamily="34" charset="0"/>
              <a:buChar char="•"/>
            </a:pPr>
            <a:endParaRPr lang="es-MX" sz="1600" dirty="0">
              <a:latin typeface="Work Sans Light" pitchFamily="2" charset="77"/>
            </a:endParaRPr>
          </a:p>
        </p:txBody>
      </p:sp>
    </p:spTree>
    <p:extLst>
      <p:ext uri="{BB962C8B-B14F-4D97-AF65-F5344CB8AC3E}">
        <p14:creationId xmlns:p14="http://schemas.microsoft.com/office/powerpoint/2010/main" val="591205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978161"/>
            <a:ext cx="11447293" cy="2062103"/>
          </a:xfrm>
          <a:prstGeom prst="rect">
            <a:avLst/>
          </a:prstGeom>
          <a:noFill/>
        </p:spPr>
        <p:txBody>
          <a:bodyPr wrap="square" rtlCol="0">
            <a:spAutoFit/>
          </a:bodyPr>
          <a:lstStyle/>
          <a:p>
            <a:r>
              <a:rPr lang="es-MX" sz="1600" dirty="0">
                <a:latin typeface="Work Sans Light" pitchFamily="2" charset="77"/>
              </a:rPr>
              <a:t>En el SENA la metodología de estudio está enfocada al desarrollo de proyectos formativos grupales. Investigaciones realizadas han demostrado que el uso de sistemas de información (software) en la gestión de proyectos trae consigo bastantes beneficios, eficiencia en los resultados, mayor productividad y organización. 	</a:t>
            </a: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pitchFamily="2" charset="77"/>
              </a:rPr>
              <a:t>De este modo se propone el desarrollo de un sistema de información web que sirva como herramienta de apoyo al seguimiento de la gestión de proyectos y actividades en el SENA, pretendiendo generar una optimización de los procesos y mayor facilidad para los aprendices a la hora de realizar sus proyectos formativos.</a:t>
            </a:r>
          </a:p>
          <a:p>
            <a:pPr marL="285750" indent="-285750">
              <a:buFont typeface="Arial" panose="020B0604020202020204" pitchFamily="34" charset="0"/>
              <a:buChar char="•"/>
            </a:pPr>
            <a:endParaRPr lang="es-MX" sz="1600"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96153" y="2856241"/>
            <a:ext cx="11447293" cy="3046988"/>
          </a:xfrm>
          <a:prstGeom prst="rect">
            <a:avLst/>
          </a:prstGeom>
          <a:noFill/>
        </p:spPr>
        <p:txBody>
          <a:bodyPr wrap="square" rtlCol="0">
            <a:spAutoFit/>
          </a:bodyPr>
          <a:lstStyle/>
          <a:p>
            <a:r>
              <a:rPr lang="es-MX" sz="1600"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notificaciones, etc. Tener un seguimiento de tiempos y recursos, para llevar un registro del tiempo dedicado a cada tarea, la seguridad y control de acceso que debe tener cada proyecto para permitir o denegar quien puede acceder a que información e integración con herramientas de servicio en la nube (Google Drive, OneDrive) Con la finalidad de mantener toda la información del proyecto accesible y organizada en un solo lugar.</a:t>
            </a:r>
          </a:p>
          <a:p>
            <a:r>
              <a:rPr lang="es-MX" sz="1600" dirty="0" smtClean="0">
                <a:latin typeface="Work Sans Light" pitchFamily="2" charset="77"/>
              </a:rPr>
              <a:t/>
            </a:r>
            <a:br>
              <a:rPr lang="es-MX" sz="1600" dirty="0" smtClean="0">
                <a:latin typeface="Work Sans Light" pitchFamily="2" charset="77"/>
              </a:rPr>
            </a:br>
            <a:r>
              <a:rPr lang="es-MX" sz="1600" dirty="0" smtClean="0">
                <a:latin typeface="Work Sans Light" pitchFamily="2" charset="77"/>
              </a:rPr>
              <a:t>Por </a:t>
            </a:r>
            <a:r>
              <a:rPr lang="es-MX" sz="1600" dirty="0">
                <a:latin typeface="Work Sans Light" pitchFamily="2" charset="77"/>
              </a:rPr>
              <a:t>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sz="1600" dirty="0">
              <a:latin typeface="Work Sans Light" pitchFamily="2" charset="77"/>
            </a:endParaRPr>
          </a:p>
          <a:p>
            <a:endParaRPr lang="es-MX" sz="1600"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1667521"/>
            <a:ext cx="11447293" cy="4524315"/>
          </a:xfrm>
          <a:prstGeom prst="rect">
            <a:avLst/>
          </a:prstGeom>
          <a:noFill/>
        </p:spPr>
        <p:txBody>
          <a:bodyPr wrap="square" rtlCol="0">
            <a:spAutoFit/>
          </a:bodyPr>
          <a:lstStyle/>
          <a:p>
            <a:r>
              <a:rPr lang="es-MX" sz="1600" dirty="0">
                <a:latin typeface="Work Sans Light" pitchFamily="2" charset="77"/>
              </a:rPr>
              <a:t>Algunas De las tecnologías y herramientas a utilizar para el desarrollo de este proyecto serán: </a:t>
            </a:r>
            <a:r>
              <a:rPr lang="es-MX" sz="1600" dirty="0" smtClean="0">
                <a:latin typeface="Work Sans Light" pitchFamily="2" charset="77"/>
              </a:rPr>
              <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•Lenguajes </a:t>
            </a:r>
            <a:r>
              <a:rPr lang="es-MX" sz="1600" dirty="0">
                <a:latin typeface="Work Sans Light" pitchFamily="2" charset="77"/>
              </a:rPr>
              <a:t>de Programación: HTML, CSS, JavaScript (para el </a:t>
            </a:r>
            <a:r>
              <a:rPr lang="es-MX" sz="1600" dirty="0" err="1">
                <a:latin typeface="Work Sans Light" pitchFamily="2" charset="77"/>
              </a:rPr>
              <a:t>frontend</a:t>
            </a:r>
            <a:r>
              <a:rPr lang="es-MX" sz="1600" dirty="0">
                <a:latin typeface="Work Sans Light" pitchFamily="2" charset="77"/>
              </a:rPr>
              <a:t>), y un lenguaje </a:t>
            </a:r>
            <a:r>
              <a:rPr lang="es-MX" sz="1600" dirty="0" err="1">
                <a:latin typeface="Work Sans Light" pitchFamily="2" charset="77"/>
              </a:rPr>
              <a:t>backend</a:t>
            </a:r>
            <a:r>
              <a:rPr lang="es-MX" sz="1600" dirty="0">
                <a:latin typeface="Work Sans Light" pitchFamily="2" charset="77"/>
              </a:rPr>
              <a:t> como Python, Ruby o Node.js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a:t>
            </a:r>
            <a:r>
              <a:rPr lang="es-MX" sz="1600" dirty="0" err="1" smtClean="0">
                <a:latin typeface="Work Sans Light" pitchFamily="2" charset="77"/>
              </a:rPr>
              <a:t>Frameworks</a:t>
            </a:r>
            <a:r>
              <a:rPr lang="es-MX" sz="1600" dirty="0" smtClean="0">
                <a:latin typeface="Work Sans Light" pitchFamily="2" charset="77"/>
              </a:rPr>
              <a:t> </a:t>
            </a:r>
            <a:r>
              <a:rPr lang="es-MX" sz="1600" dirty="0">
                <a:latin typeface="Work Sans Light" pitchFamily="2" charset="77"/>
              </a:rPr>
              <a:t>Web: Para el desarrollo del </a:t>
            </a:r>
            <a:r>
              <a:rPr lang="es-MX" sz="1600" dirty="0" err="1">
                <a:latin typeface="Work Sans Light" pitchFamily="2" charset="77"/>
              </a:rPr>
              <a:t>backend</a:t>
            </a:r>
            <a:r>
              <a:rPr lang="es-MX" sz="1600" dirty="0">
                <a:latin typeface="Work Sans Light" pitchFamily="2" charset="77"/>
              </a:rPr>
              <a:t>, sea considerará el uso de </a:t>
            </a:r>
            <a:r>
              <a:rPr lang="es-MX" sz="1600" dirty="0" err="1">
                <a:latin typeface="Work Sans Light" pitchFamily="2" charset="77"/>
              </a:rPr>
              <a:t>frameworks</a:t>
            </a:r>
            <a:r>
              <a:rPr lang="es-MX" sz="1600" dirty="0">
                <a:latin typeface="Work Sans Light" pitchFamily="2" charset="77"/>
              </a:rPr>
              <a:t> como Django (Python), Ruby </a:t>
            </a:r>
            <a:r>
              <a:rPr lang="es-MX" sz="1600" dirty="0" err="1">
                <a:latin typeface="Work Sans Light" pitchFamily="2" charset="77"/>
              </a:rPr>
              <a:t>on</a:t>
            </a:r>
            <a:r>
              <a:rPr lang="es-MX" sz="1600" dirty="0">
                <a:latin typeface="Work Sans Light" pitchFamily="2" charset="77"/>
              </a:rPr>
              <a:t> </a:t>
            </a:r>
            <a:r>
              <a:rPr lang="es-MX" sz="1600" dirty="0" err="1">
                <a:latin typeface="Work Sans Light" pitchFamily="2" charset="77"/>
              </a:rPr>
              <a:t>Rails</a:t>
            </a:r>
            <a:r>
              <a:rPr lang="es-MX" sz="1600" dirty="0">
                <a:latin typeface="Work Sans Light" pitchFamily="2" charset="77"/>
              </a:rPr>
              <a:t> (Ruby), o Express.js (Node.js</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•Bases </a:t>
            </a:r>
            <a:r>
              <a:rPr lang="es-MX" sz="1600" dirty="0">
                <a:latin typeface="Work Sans Light" pitchFamily="2" charset="77"/>
              </a:rPr>
              <a:t>de Datos: Para almacenar datos, se pueden utilizar bases de datos </a:t>
            </a:r>
            <a:r>
              <a:rPr lang="es-MX" sz="1600" dirty="0" err="1">
                <a:latin typeface="Work Sans Light" pitchFamily="2" charset="77"/>
              </a:rPr>
              <a:t>NoSQL</a:t>
            </a:r>
            <a:r>
              <a:rPr lang="es-MX" sz="1600" dirty="0">
                <a:latin typeface="Work Sans Light" pitchFamily="2" charset="77"/>
              </a:rPr>
              <a:t> como </a:t>
            </a:r>
            <a:r>
              <a:rPr lang="es-MX" sz="1600" dirty="0" err="1">
                <a:latin typeface="Work Sans Light" pitchFamily="2" charset="77"/>
              </a:rPr>
              <a:t>MongoDB</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•Herramientas </a:t>
            </a:r>
            <a:r>
              <a:rPr lang="es-MX" sz="1600" dirty="0">
                <a:latin typeface="Work Sans Light" pitchFamily="2" charset="77"/>
              </a:rPr>
              <a:t>de Desarrollo: </a:t>
            </a:r>
            <a:r>
              <a:rPr lang="es-MX" sz="1600" dirty="0" err="1">
                <a:latin typeface="Work Sans Light" pitchFamily="2" charset="77"/>
              </a:rPr>
              <a:t>Git</a:t>
            </a:r>
            <a:r>
              <a:rPr lang="es-MX" sz="1600" dirty="0">
                <a:latin typeface="Work Sans Light" pitchFamily="2" charset="77"/>
              </a:rPr>
              <a:t> para control de versiones, y entornos de desarrollo integrados (</a:t>
            </a:r>
            <a:r>
              <a:rPr lang="es-MX" sz="1600" dirty="0" err="1">
                <a:latin typeface="Work Sans Light" pitchFamily="2" charset="77"/>
              </a:rPr>
              <a:t>IDEs</a:t>
            </a:r>
            <a:r>
              <a:rPr lang="es-MX" sz="1600" dirty="0">
                <a:latin typeface="Work Sans Light" pitchFamily="2" charset="77"/>
              </a:rPr>
              <a:t>) como Visual Studio Code</a:t>
            </a:r>
            <a:r>
              <a:rPr lang="es-MX" sz="1600" dirty="0" smtClean="0">
                <a:latin typeface="Work Sans Light" pitchFamily="2" charset="77"/>
              </a:rPr>
              <a:t>.</a:t>
            </a:r>
            <a:br>
              <a:rPr lang="es-MX" sz="1600" dirty="0" smtClean="0">
                <a:latin typeface="Work Sans Light" pitchFamily="2" charset="77"/>
              </a:rPr>
            </a:br>
            <a:endParaRPr lang="es-MX" sz="1600" dirty="0">
              <a:latin typeface="Work Sans Light" pitchFamily="2" charset="77"/>
            </a:endParaRPr>
          </a:p>
          <a:p>
            <a:r>
              <a:rPr lang="es-MX" sz="1600" dirty="0" smtClean="0">
                <a:latin typeface="Work Sans Light" pitchFamily="2" charset="77"/>
              </a:rPr>
              <a:t>•Herramientas </a:t>
            </a:r>
            <a:r>
              <a:rPr lang="es-MX" sz="1600" dirty="0">
                <a:latin typeface="Work Sans Light" pitchFamily="2" charset="77"/>
              </a:rPr>
              <a:t>de Despliegue: Para desplegar la aplicación, utilizar servicios de alojamiento en la nube como AWS, </a:t>
            </a:r>
            <a:r>
              <a:rPr lang="es-MX" sz="1600" dirty="0" err="1">
                <a:latin typeface="Work Sans Light" pitchFamily="2" charset="77"/>
              </a:rPr>
              <a:t>Heroku</a:t>
            </a:r>
            <a:r>
              <a:rPr lang="es-MX" sz="1600" dirty="0">
                <a:latin typeface="Work Sans Light" pitchFamily="2" charset="77"/>
              </a:rPr>
              <a:t> o </a:t>
            </a:r>
            <a:r>
              <a:rPr lang="es-MX" sz="1600" dirty="0" err="1">
                <a:latin typeface="Work Sans Light" pitchFamily="2" charset="77"/>
              </a:rPr>
              <a:t>DigitalOcean</a:t>
            </a:r>
            <a:r>
              <a:rPr lang="es-MX" sz="1600" dirty="0">
                <a:latin typeface="Work Sans Light" pitchFamily="2" charset="77"/>
              </a:rPr>
              <a:t>.</a:t>
            </a:r>
          </a:p>
          <a:p>
            <a:endParaRPr lang="es-MX" sz="1600" dirty="0">
              <a:latin typeface="Work Sans Light" pitchFamily="2" charset="77"/>
            </a:endParaRPr>
          </a:p>
          <a:p>
            <a:r>
              <a:rPr lang="es-MX" sz="1600" dirty="0">
                <a:latin typeface="Work Sans Light" pitchFamily="2" charset="77"/>
              </a:rPr>
              <a:t>El equipo de desarrollo de este proyecto está conformado por 4 aprendices y el tiempo requerido para la completitud del proyecto será de 15 meses, por ende, las funcionalidades y limitaciones expuestas </a:t>
            </a:r>
          </a:p>
          <a:p>
            <a:endParaRPr lang="es-CO" sz="1600" dirty="0">
              <a:latin typeface="Work Sans Light" pitchFamily="2" charset="77"/>
            </a:endParaRP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298" y="345947"/>
            <a:ext cx="2249025" cy="854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347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3703</TotalTime>
  <Words>958</Words>
  <Application>Microsoft Office PowerPoint</Application>
  <PresentationFormat>Panorámica</PresentationFormat>
  <Paragraphs>82</Paragraphs>
  <Slides>12</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Presentación de PowerPoint</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Lenovo</cp:lastModifiedBy>
  <cp:revision>83</cp:revision>
  <dcterms:created xsi:type="dcterms:W3CDTF">2020-10-01T23:51:28Z</dcterms:created>
  <dcterms:modified xsi:type="dcterms:W3CDTF">2024-06-15T18:32:50Z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